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Montserrat"/>
      <p:bold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Inter"/>
      <p:bold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Poppins Medium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hY78HJ/LqGNQP9atUZMED3+lHx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font" Target="fonts/Montserrat-bold.fntdata"/><Relationship Id="rId16" Type="http://schemas.openxmlformats.org/officeDocument/2006/relationships/slide" Target="slides/slide11.xml"/><Relationship Id="rId19" Type="http://schemas.openxmlformats.org/officeDocument/2006/relationships/font" Target="fonts/Poppins-regular.fntdata"/><Relationship Id="rId18" Type="http://schemas.openxmlformats.org/officeDocument/2006/relationships/font" Target="fonts/Montserrat-boldItalic.fntdata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jpg>
</file>

<file path=ppt/media/image23.jpg>
</file>

<file path=ppt/media/image25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23.jpg"/><Relationship Id="rId5" Type="http://schemas.openxmlformats.org/officeDocument/2006/relationships/image" Target="../media/image25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3.jpg"/><Relationship Id="rId5" Type="http://schemas.openxmlformats.org/officeDocument/2006/relationships/image" Target="../media/image25.png"/><Relationship Id="rId6" Type="http://schemas.openxmlformats.org/officeDocument/2006/relationships/image" Target="../media/image2.png"/><Relationship Id="rId7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604498" y="-454695"/>
            <a:ext cx="11871395" cy="11871395"/>
          </a:xfrm>
          <a:custGeom>
            <a:rect b="b" l="l" r="r" t="t"/>
            <a:pathLst>
              <a:path extrusionOk="0" h="11871395" w="11871395">
                <a:moveTo>
                  <a:pt x="11871395" y="11871395"/>
                </a:moveTo>
                <a:lnTo>
                  <a:pt x="0" y="11871395"/>
                </a:lnTo>
                <a:lnTo>
                  <a:pt x="0" y="0"/>
                </a:lnTo>
                <a:lnTo>
                  <a:pt x="11871395" y="0"/>
                </a:lnTo>
                <a:lnTo>
                  <a:pt x="11871395" y="118713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444922">
            <a:off x="-857290" y="-122083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9"/>
                </a:lnTo>
                <a:lnTo>
                  <a:pt x="0" y="9286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2089110" y="9754235"/>
            <a:ext cx="53728" cy="53728"/>
            <a:chOff x="0" y="0"/>
            <a:chExt cx="812800" cy="812800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4075" lIns="74075" spcFirstLastPara="1" rIns="74075" wrap="square" tIns="74075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2528574" y="413497"/>
            <a:ext cx="426737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D444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 de l’entreprise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 rot="10800000">
            <a:off x="2434258" y="579860"/>
            <a:ext cx="1907647" cy="1900710"/>
          </a:xfrm>
          <a:custGeom>
            <a:rect b="b" l="l" r="r" t="t"/>
            <a:pathLst>
              <a:path extrusionOk="0" h="1900710" w="1907647">
                <a:moveTo>
                  <a:pt x="0" y="0"/>
                </a:moveTo>
                <a:lnTo>
                  <a:pt x="1907647" y="0"/>
                </a:lnTo>
                <a:lnTo>
                  <a:pt x="1907647" y="1900710"/>
                </a:lnTo>
                <a:lnTo>
                  <a:pt x="0" y="1900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"/>
          <p:cNvCxnSpPr/>
          <p:nvPr/>
        </p:nvCxnSpPr>
        <p:spPr>
          <a:xfrm>
            <a:off x="8453978" y="5533505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" name="Google Shape;99;p1"/>
          <p:cNvGrpSpPr/>
          <p:nvPr/>
        </p:nvGrpSpPr>
        <p:grpSpPr>
          <a:xfrm>
            <a:off x="8453978" y="6909627"/>
            <a:ext cx="2281481" cy="580825"/>
            <a:chOff x="0" y="-38100"/>
            <a:chExt cx="1745997" cy="4445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0" y="-38100"/>
              <a:ext cx="1745996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6563755" y="389019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3628789" y="9402975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104" name="Google Shape;104;p1"/>
          <p:cNvSpPr txBox="1"/>
          <p:nvPr/>
        </p:nvSpPr>
        <p:spPr>
          <a:xfrm>
            <a:off x="8453978" y="31949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8453978" y="7033479"/>
            <a:ext cx="2281480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8453978" y="4206048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8453978" y="5688777"/>
            <a:ext cx="69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99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Niveau 4 - Compétence 17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8453975" y="6305775"/>
            <a:ext cx="7680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Effectuer des calculs sur les dates et les heures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10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324" name="Google Shape;324;p10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solidFill>
              <a:srgbClr val="D8E0E5"/>
            </a:solidFill>
            <a:ln>
              <a:noFill/>
            </a:ln>
          </p:spPr>
        </p:sp>
        <p:sp>
          <p:nvSpPr>
            <p:cNvPr id="325" name="Google Shape;325;p10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10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27" name="Google Shape;327;p10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28" name="Google Shape;328;p10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10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30" name="Google Shape;330;p10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1" name="Google Shape;331;p10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2" name="Google Shape;332;p10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3" name="Google Shape;333;p10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4" name="Google Shape;334;p10"/>
          <p:cNvSpPr txBox="1"/>
          <p:nvPr/>
        </p:nvSpPr>
        <p:spPr>
          <a:xfrm>
            <a:off x="14968937" y="669470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35" name="Google Shape;335;p10"/>
          <p:cNvSpPr txBox="1"/>
          <p:nvPr/>
        </p:nvSpPr>
        <p:spPr>
          <a:xfrm>
            <a:off x="2555183" y="508633"/>
            <a:ext cx="1258378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Métaphore imagée</a:t>
            </a:r>
            <a:endParaRPr/>
          </a:p>
        </p:txBody>
      </p:sp>
      <p:sp>
        <p:nvSpPr>
          <p:cNvPr id="336" name="Google Shape;336;p10"/>
          <p:cNvSpPr txBox="1"/>
          <p:nvPr/>
        </p:nvSpPr>
        <p:spPr>
          <a:xfrm>
            <a:off x="7747209" y="4666154"/>
            <a:ext cx="969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Les dates et heures dans Excel, c’est comme une règle graduée : chaque jour est une unité que tu peux additionner, soustraire ou mesurer.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0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38" name="Google Shape;338;p10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39" name="Google Shape;339;p10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40" name="Google Shape;340;p10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41" name="Google Shape;341;p10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42" name="Google Shape;342;p10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43" name="Google Shape;343;p10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44" name="Google Shape;344;p10"/>
          <p:cNvSpPr/>
          <p:nvPr/>
        </p:nvSpPr>
        <p:spPr>
          <a:xfrm>
            <a:off x="16618026" y="8754104"/>
            <a:ext cx="1669974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Méta-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phore</a:t>
            </a:r>
            <a:endParaRPr/>
          </a:p>
        </p:txBody>
      </p:sp>
      <p:sp>
        <p:nvSpPr>
          <p:cNvPr id="345" name="Google Shape;345;p10"/>
          <p:cNvSpPr/>
          <p:nvPr/>
        </p:nvSpPr>
        <p:spPr>
          <a:xfrm>
            <a:off x="-9173" y="9428757"/>
            <a:ext cx="1784693" cy="888489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0"/>
          <p:cNvSpPr/>
          <p:nvPr/>
        </p:nvSpPr>
        <p:spPr>
          <a:xfrm>
            <a:off x="1898466" y="3471391"/>
            <a:ext cx="4685590" cy="4114800"/>
          </a:xfrm>
          <a:custGeom>
            <a:rect b="b" l="l" r="r" t="t"/>
            <a:pathLst>
              <a:path extrusionOk="0" h="4114800" w="4685590">
                <a:moveTo>
                  <a:pt x="0" y="0"/>
                </a:moveTo>
                <a:lnTo>
                  <a:pt x="4685590" y="0"/>
                </a:lnTo>
                <a:lnTo>
                  <a:pt x="46855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1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52" name="Google Shape;352;p11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3" name="Google Shape;353;p11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11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55" name="Google Shape;355;p11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6" name="Google Shape;356;p11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1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 rot="2444922">
            <a:off x="-684623" y="-172912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8"/>
                </a:lnTo>
                <a:lnTo>
                  <a:pt x="0" y="928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 txBox="1"/>
          <p:nvPr/>
        </p:nvSpPr>
        <p:spPr>
          <a:xfrm>
            <a:off x="13763575" y="499899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61" name="Google Shape;361;p1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 txBox="1"/>
          <p:nvPr/>
        </p:nvSpPr>
        <p:spPr>
          <a:xfrm>
            <a:off x="15617566" y="9615551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363" name="Google Shape;363;p11"/>
          <p:cNvSpPr/>
          <p:nvPr/>
        </p:nvSpPr>
        <p:spPr>
          <a:xfrm>
            <a:off x="2280777" y="1136665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6" y="0"/>
                </a:lnTo>
                <a:lnTo>
                  <a:pt x="1561046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11"/>
          <p:cNvCxnSpPr/>
          <p:nvPr/>
        </p:nvCxnSpPr>
        <p:spPr>
          <a:xfrm>
            <a:off x="4547163" y="298441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5" name="Google Shape;365;p11"/>
          <p:cNvSpPr txBox="1"/>
          <p:nvPr/>
        </p:nvSpPr>
        <p:spPr>
          <a:xfrm>
            <a:off x="5805486" y="3572980"/>
            <a:ext cx="69576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Niveau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– Compétence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17 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1" sz="29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6" name="Google Shape;366;p11"/>
          <p:cNvSpPr txBox="1"/>
          <p:nvPr/>
        </p:nvSpPr>
        <p:spPr>
          <a:xfrm>
            <a:off x="6094528" y="4475441"/>
            <a:ext cx="6957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Effectuer des calculs sur les dates et les heures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67" name="Google Shape;367;p11"/>
          <p:cNvGrpSpPr/>
          <p:nvPr/>
        </p:nvGrpSpPr>
        <p:grpSpPr>
          <a:xfrm>
            <a:off x="7137046" y="5292993"/>
            <a:ext cx="2281498" cy="580959"/>
            <a:chOff x="0" y="-38100"/>
            <a:chExt cx="1746000" cy="444600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 txBox="1"/>
            <p:nvPr/>
          </p:nvSpPr>
          <p:spPr>
            <a:xfrm>
              <a:off x="0" y="-38100"/>
              <a:ext cx="17460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0" name="Google Shape;370;p11"/>
          <p:cNvSpPr txBox="1"/>
          <p:nvPr/>
        </p:nvSpPr>
        <p:spPr>
          <a:xfrm>
            <a:off x="7113620" y="5409247"/>
            <a:ext cx="228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Acquise</a:t>
            </a:r>
            <a:endParaRPr/>
          </a:p>
        </p:txBody>
      </p:sp>
      <p:sp>
        <p:nvSpPr>
          <p:cNvPr id="371" name="Google Shape;371;p11"/>
          <p:cNvSpPr txBox="1"/>
          <p:nvPr/>
        </p:nvSpPr>
        <p:spPr>
          <a:xfrm>
            <a:off x="5605197" y="1752924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372" name="Google Shape;372;p11"/>
          <p:cNvSpPr txBox="1"/>
          <p:nvPr/>
        </p:nvSpPr>
        <p:spPr>
          <a:xfrm>
            <a:off x="4224277" y="678410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373" name="Google Shape;373;p11"/>
          <p:cNvSpPr txBox="1"/>
          <p:nvPr/>
        </p:nvSpPr>
        <p:spPr>
          <a:xfrm>
            <a:off x="13768467" y="7222253"/>
            <a:ext cx="5075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103">
                <a:solidFill>
                  <a:srgbClr val="165633"/>
                </a:solidFill>
                <a:latin typeface="Inter"/>
                <a:ea typeface="Inter"/>
                <a:cs typeface="Inter"/>
                <a:sym typeface="Inter"/>
              </a:rPr>
              <a:t>You</a:t>
            </a:r>
            <a:endParaRPr/>
          </a:p>
        </p:txBody>
      </p:sp>
      <p:sp>
        <p:nvSpPr>
          <p:cNvPr id="374" name="Google Shape;374;p11"/>
          <p:cNvSpPr txBox="1"/>
          <p:nvPr/>
        </p:nvSpPr>
        <p:spPr>
          <a:xfrm>
            <a:off x="10391114" y="5634213"/>
            <a:ext cx="7005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114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Thank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E0E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9" name="Google Shape;119;p2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14497668" y="686246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2009075" y="474450"/>
            <a:ext cx="123780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Effectuer des calculs sur les dates et les heures</a:t>
            </a:r>
            <a:endParaRPr/>
          </a:p>
        </p:txBody>
      </p:sp>
      <p:sp>
        <p:nvSpPr>
          <p:cNvPr id="131" name="Google Shape;131;p2"/>
          <p:cNvSpPr txBox="1"/>
          <p:nvPr/>
        </p:nvSpPr>
        <p:spPr>
          <a:xfrm>
            <a:off x="744689" y="3952122"/>
            <a:ext cx="72828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Les calculs sur les dates et heures permettent de manipuler des durées, des délais, des échéances et des plannings.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Excel sait interpréter dates et heures comme des valeurs numériques, ce qui permet d’effectuer des opérations fiables.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-9173" y="8754103"/>
            <a:ext cx="1784693" cy="1563144"/>
          </a:xfrm>
          <a:custGeom>
            <a:rect b="b" l="l" r="r" t="t"/>
            <a:pathLst>
              <a:path extrusionOk="0" h="1876468" w="4546508">
                <a:moveTo>
                  <a:pt x="0" y="0"/>
                </a:moveTo>
                <a:lnTo>
                  <a:pt x="4546508" y="0"/>
                </a:lnTo>
                <a:lnTo>
                  <a:pt x="4546508" y="1876468"/>
                </a:lnTo>
                <a:lnTo>
                  <a:pt x="0" y="1876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2"/>
          <p:cNvCxnSpPr/>
          <p:nvPr/>
        </p:nvCxnSpPr>
        <p:spPr>
          <a:xfrm>
            <a:off x="4076575" y="1817609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4" name="Google Shape;13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6975" y="3493488"/>
            <a:ext cx="9592988" cy="33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1" name="Google Shape;141;p3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3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3"/>
          <p:cNvSpPr txBox="1"/>
          <p:nvPr/>
        </p:nvSpPr>
        <p:spPr>
          <a:xfrm>
            <a:off x="1063444" y="2982876"/>
            <a:ext cx="91935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Exemples utiles 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Ajouter des jours : =A2 + 7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Calculer une durée : =Fin - Début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Extraire l’année/mois/jour : =ANNEE(A2), =MOIS(A2), =JOUR(A2)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Ajouter des heures : =A2 + (3/24)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Différence en heures : =(Fin - Début)*24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💡 Excel stocke les dates comme des nombres entiers et les heures comme des fractions de jour.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"/>
          <p:cNvSpPr txBox="1"/>
          <p:nvPr/>
        </p:nvSpPr>
        <p:spPr>
          <a:xfrm>
            <a:off x="14764035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2285244" y="565129"/>
            <a:ext cx="928020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Exemple détaillé</a:t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9" name="Google Shape;149;p3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3"/>
          <p:cNvSpPr/>
          <p:nvPr/>
        </p:nvSpPr>
        <p:spPr>
          <a:xfrm>
            <a:off x="1775522" y="8945372"/>
            <a:ext cx="2120358" cy="1358516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52" name="Google Shape;152;p3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53" name="Google Shape;153;p3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54" name="Google Shape;154;p3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56" name="Google Shape;156;p3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58" name="Google Shape;158;p3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89349" y="3861851"/>
            <a:ext cx="8175700" cy="2305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6" name="Google Shape;166;p4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4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68" name="Google Shape;168;p4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9" name="Google Shape;169;p4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4"/>
          <p:cNvSpPr txBox="1"/>
          <p:nvPr/>
        </p:nvSpPr>
        <p:spPr>
          <a:xfrm>
            <a:off x="13986854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71" name="Google Shape;171;p4"/>
          <p:cNvSpPr txBox="1"/>
          <p:nvPr/>
        </p:nvSpPr>
        <p:spPr>
          <a:xfrm>
            <a:off x="2285244" y="571802"/>
            <a:ext cx="11833177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Explication théorique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819524" y="2612121"/>
            <a:ext cx="168753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Les fonctions principales 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- AUJOURDHUI(), MAINTENANT()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- SERIE.JOUR.OUVRE(), JOURS.OUVRES()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- FIN.MOIS()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- ANNEE(), MOIS(), JOUR()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- HEURE(), MINUTE(), SECONDE()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Les formats conditionnent l’affichage, pas le calcul réel.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4" name="Google Shape;174;p4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4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3895880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81" name="Google Shape;181;p4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84" name="Google Shape;184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4025" y="3608427"/>
            <a:ext cx="11223200" cy="280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5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1" name="Google Shape;191;p5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5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93" name="Google Shape;193;p5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4" name="Google Shape;194;p5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5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96" name="Google Shape;196;p5"/>
          <p:cNvSpPr txBox="1"/>
          <p:nvPr/>
        </p:nvSpPr>
        <p:spPr>
          <a:xfrm>
            <a:off x="2123282" y="685758"/>
            <a:ext cx="12526835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quotidienne</a:t>
            </a: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319713" y="54288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5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5"/>
          <p:cNvSpPr/>
          <p:nvPr/>
        </p:nvSpPr>
        <p:spPr>
          <a:xfrm>
            <a:off x="11119676" y="2501461"/>
            <a:ext cx="5284078" cy="5284078"/>
          </a:xfrm>
          <a:custGeom>
            <a:rect b="b" l="l" r="r" t="t"/>
            <a:pathLst>
              <a:path extrusionOk="0" h="5284078" w="5284078">
                <a:moveTo>
                  <a:pt x="0" y="0"/>
                </a:moveTo>
                <a:lnTo>
                  <a:pt x="5284078" y="0"/>
                </a:lnTo>
                <a:lnTo>
                  <a:pt x="5284078" y="5284078"/>
                </a:lnTo>
                <a:lnTo>
                  <a:pt x="0" y="5284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1207582" y="3588689"/>
            <a:ext cx="86154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Calculer une date d’échéance.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Déterminer une durée de travail.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Créer un planning automatique.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Calculer un retard ou un délai contractuel.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5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6016237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6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15" name="Google Shape;215;p6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6" name="Google Shape;216;p6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18" name="Google Shape;218;p6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9" name="Google Shape;219;p6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6"/>
          <p:cNvGrpSpPr/>
          <p:nvPr/>
        </p:nvGrpSpPr>
        <p:grpSpPr>
          <a:xfrm>
            <a:off x="757191" y="3455789"/>
            <a:ext cx="16702938" cy="2625104"/>
            <a:chOff x="0" y="-38100"/>
            <a:chExt cx="4399128" cy="691385"/>
          </a:xfrm>
        </p:grpSpPr>
        <p:sp>
          <p:nvSpPr>
            <p:cNvPr id="221" name="Google Shape;221;p6"/>
            <p:cNvSpPr/>
            <p:nvPr/>
          </p:nvSpPr>
          <p:spPr>
            <a:xfrm>
              <a:off x="0" y="0"/>
              <a:ext cx="4399128" cy="653285"/>
            </a:xfrm>
            <a:custGeom>
              <a:rect b="b" l="l" r="r" t="t"/>
              <a:pathLst>
                <a:path extrusionOk="0" h="653285" w="4399128">
                  <a:moveTo>
                    <a:pt x="0" y="0"/>
                  </a:moveTo>
                  <a:lnTo>
                    <a:pt x="4399128" y="0"/>
                  </a:lnTo>
                  <a:lnTo>
                    <a:pt x="4399128" y="653285"/>
                  </a:lnTo>
                  <a:lnTo>
                    <a:pt x="0" y="653285"/>
                  </a:lnTo>
                  <a:close/>
                </a:path>
              </a:pathLst>
            </a:custGeom>
            <a:gradFill>
              <a:gsLst>
                <a:gs pos="0">
                  <a:srgbClr val="E1E6EA"/>
                </a:gs>
                <a:gs pos="100000">
                  <a:srgbClr val="D0DAE1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22" name="Google Shape;222;p6"/>
            <p:cNvSpPr txBox="1"/>
            <p:nvPr/>
          </p:nvSpPr>
          <p:spPr>
            <a:xfrm>
              <a:off x="0" y="-38100"/>
              <a:ext cx="4399128" cy="6913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6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3329948" y="617328"/>
            <a:ext cx="1479073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Exercice</a:t>
            </a:r>
            <a:endParaRPr/>
          </a:p>
        </p:txBody>
      </p:sp>
      <p:sp>
        <p:nvSpPr>
          <p:cNvPr id="225" name="Google Shape;225;p6"/>
          <p:cNvSpPr txBox="1"/>
          <p:nvPr/>
        </p:nvSpPr>
        <p:spPr>
          <a:xfrm>
            <a:off x="1045170" y="2962074"/>
            <a:ext cx="16127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Exemple : calculer le nombre de jours entre deux dates : =JOURS(Fin; Début)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saisir une date de début, ajouter 30 jours, puis afficher le résultat en format Date.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6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7" name="Google Shape;227;p6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8" name="Google Shape;228;p6"/>
          <p:cNvSpPr/>
          <p:nvPr/>
        </p:nvSpPr>
        <p:spPr>
          <a:xfrm>
            <a:off x="13430320" y="4239795"/>
            <a:ext cx="3276877" cy="4114800"/>
          </a:xfrm>
          <a:custGeom>
            <a:rect b="b" l="l" r="r" t="t"/>
            <a:pathLst>
              <a:path extrusionOk="0" h="4114800" w="3276877">
                <a:moveTo>
                  <a:pt x="0" y="0"/>
                </a:moveTo>
                <a:lnTo>
                  <a:pt x="3276877" y="0"/>
                </a:lnTo>
                <a:lnTo>
                  <a:pt x="3276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30" name="Google Shape;230;p6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32" name="Google Shape;232;p6"/>
          <p:cNvSpPr/>
          <p:nvPr/>
        </p:nvSpPr>
        <p:spPr>
          <a:xfrm>
            <a:off x="8136595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33" name="Google Shape;233;p6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34" name="Google Shape;234;p6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35" name="Google Shape;235;p6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36" name="Google Shape;236;p6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37" name="Google Shape;237;p6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7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43" name="Google Shape;243;p7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4" name="Google Shape;244;p7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7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46" name="Google Shape;246;p7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7" name="Google Shape;247;p7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7"/>
          <p:cNvSpPr/>
          <p:nvPr/>
        </p:nvSpPr>
        <p:spPr>
          <a:xfrm>
            <a:off x="659933" y="2185717"/>
            <a:ext cx="7418381" cy="7418381"/>
          </a:xfrm>
          <a:custGeom>
            <a:rect b="b" l="l" r="r" t="t"/>
            <a:pathLst>
              <a:path extrusionOk="0" h="812800" w="812800">
                <a:moveTo>
                  <a:pt x="26090" y="0"/>
                </a:moveTo>
                <a:lnTo>
                  <a:pt x="786710" y="0"/>
                </a:lnTo>
                <a:cubicBezTo>
                  <a:pt x="801119" y="0"/>
                  <a:pt x="812800" y="11681"/>
                  <a:pt x="812800" y="26090"/>
                </a:cubicBezTo>
                <a:lnTo>
                  <a:pt x="812800" y="786710"/>
                </a:lnTo>
                <a:cubicBezTo>
                  <a:pt x="812800" y="801119"/>
                  <a:pt x="801119" y="812800"/>
                  <a:pt x="786710" y="812800"/>
                </a:cubicBezTo>
                <a:lnTo>
                  <a:pt x="26090" y="812800"/>
                </a:lnTo>
                <a:cubicBezTo>
                  <a:pt x="11681" y="812800"/>
                  <a:pt x="0" y="801119"/>
                  <a:pt x="0" y="786710"/>
                </a:cubicBezTo>
                <a:lnTo>
                  <a:pt x="0" y="26090"/>
                </a:lnTo>
                <a:cubicBezTo>
                  <a:pt x="0" y="11681"/>
                  <a:pt x="11681" y="0"/>
                  <a:pt x="2609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716" r="-3771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7"/>
          <p:cNvSpPr txBox="1"/>
          <p:nvPr/>
        </p:nvSpPr>
        <p:spPr>
          <a:xfrm>
            <a:off x="14245392" y="650273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50" name="Google Shape;250;p7"/>
          <p:cNvSpPr txBox="1"/>
          <p:nvPr/>
        </p:nvSpPr>
        <p:spPr>
          <a:xfrm>
            <a:off x="2178170" y="477501"/>
            <a:ext cx="1147673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Corrigé de l’exercice</a:t>
            </a:r>
            <a:endParaRPr/>
          </a:p>
        </p:txBody>
      </p:sp>
      <p:sp>
        <p:nvSpPr>
          <p:cNvPr id="251" name="Google Shape;251;p7"/>
          <p:cNvSpPr txBox="1"/>
          <p:nvPr/>
        </p:nvSpPr>
        <p:spPr>
          <a:xfrm>
            <a:off x="8765936" y="3945747"/>
            <a:ext cx="8045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La différence de dates apparaît automatiquement.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L’ajout de jours ou d’heures produit un résultat correct si le format est adapté.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7"/>
          <p:cNvSpPr/>
          <p:nvPr/>
        </p:nvSpPr>
        <p:spPr>
          <a:xfrm>
            <a:off x="272599" y="49350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3" name="Google Shape;253;p7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7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56" name="Google Shape;256;p7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58" name="Google Shape;258;p7"/>
          <p:cNvSpPr/>
          <p:nvPr/>
        </p:nvSpPr>
        <p:spPr>
          <a:xfrm>
            <a:off x="10256953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59" name="Google Shape;259;p7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60" name="Google Shape;260;p7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61" name="Google Shape;261;p7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62" name="Google Shape;262;p7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8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68" name="Google Shape;268;p8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69" name="Google Shape;269;p8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71" name="Google Shape;271;p8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2" name="Google Shape;272;p8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8"/>
          <p:cNvSpPr/>
          <p:nvPr/>
        </p:nvSpPr>
        <p:spPr>
          <a:xfrm>
            <a:off x="11064487" y="1830220"/>
            <a:ext cx="6194813" cy="7046593"/>
          </a:xfrm>
          <a:custGeom>
            <a:rect b="b" l="l" r="r" t="t"/>
            <a:pathLst>
              <a:path extrusionOk="0" h="995722" w="875361">
                <a:moveTo>
                  <a:pt x="0" y="0"/>
                </a:moveTo>
                <a:lnTo>
                  <a:pt x="875361" y="0"/>
                </a:lnTo>
                <a:lnTo>
                  <a:pt x="875361" y="995722"/>
                </a:lnTo>
                <a:lnTo>
                  <a:pt x="0" y="99572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873" r="-6872" t="0"/>
            </a:stretch>
          </a:blipFill>
          <a:ln>
            <a:noFill/>
          </a:ln>
        </p:spPr>
      </p:sp>
      <p:sp>
        <p:nvSpPr>
          <p:cNvPr id="274" name="Google Shape;274;p8"/>
          <p:cNvSpPr txBox="1"/>
          <p:nvPr/>
        </p:nvSpPr>
        <p:spPr>
          <a:xfrm>
            <a:off x="13973968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75" name="Google Shape;275;p8"/>
          <p:cNvSpPr txBox="1"/>
          <p:nvPr/>
        </p:nvSpPr>
        <p:spPr>
          <a:xfrm>
            <a:off x="2194204" y="617328"/>
            <a:ext cx="11779764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exotique</a:t>
            </a:r>
            <a:endParaRPr/>
          </a:p>
        </p:txBody>
      </p:sp>
      <p:sp>
        <p:nvSpPr>
          <p:cNvPr id="276" name="Google Shape;276;p8"/>
          <p:cNvSpPr txBox="1"/>
          <p:nvPr/>
        </p:nvSpPr>
        <p:spPr>
          <a:xfrm>
            <a:off x="1775525" y="3755750"/>
            <a:ext cx="9512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Plannings projet.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Gestion des congés ou absences.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Calculs d’heures supplémentaires.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8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8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80" name="Google Shape;280;p8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12377311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85" name="Google Shape;285;p8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86" name="Google Shape;286;p8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9"/>
          <p:cNvGrpSpPr/>
          <p:nvPr/>
        </p:nvGrpSpPr>
        <p:grpSpPr>
          <a:xfrm>
            <a:off x="6714918" y="1909895"/>
            <a:ext cx="2220397" cy="6805852"/>
            <a:chOff x="0" y="-38100"/>
            <a:chExt cx="584792" cy="1792476"/>
          </a:xfrm>
        </p:grpSpPr>
        <p:sp>
          <p:nvSpPr>
            <p:cNvPr id="292" name="Google Shape;292;p9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293" name="Google Shape;293;p9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9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95" name="Google Shape;295;p9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6" name="Google Shape;296;p9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9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98" name="Google Shape;298;p9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9" name="Google Shape;299;p9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15370021" y="5281469"/>
            <a:ext cx="1753333" cy="1897994"/>
            <a:chOff x="0" y="-38100"/>
            <a:chExt cx="461783" cy="499883"/>
          </a:xfrm>
        </p:grpSpPr>
        <p:sp>
          <p:nvSpPr>
            <p:cNvPr id="301" name="Google Shape;301;p9"/>
            <p:cNvSpPr/>
            <p:nvPr/>
          </p:nvSpPr>
          <p:spPr>
            <a:xfrm>
              <a:off x="0" y="0"/>
              <a:ext cx="461783" cy="461783"/>
            </a:xfrm>
            <a:custGeom>
              <a:rect b="b" l="l" r="r" t="t"/>
              <a:pathLst>
                <a:path extrusionOk="0" h="461783" w="461783">
                  <a:moveTo>
                    <a:pt x="48571" y="0"/>
                  </a:moveTo>
                  <a:lnTo>
                    <a:pt x="413212" y="0"/>
                  </a:lnTo>
                  <a:cubicBezTo>
                    <a:pt x="426094" y="0"/>
                    <a:pt x="438448" y="5117"/>
                    <a:pt x="447557" y="14226"/>
                  </a:cubicBezTo>
                  <a:cubicBezTo>
                    <a:pt x="456666" y="23335"/>
                    <a:pt x="461783" y="35689"/>
                    <a:pt x="461783" y="48571"/>
                  </a:cubicBezTo>
                  <a:lnTo>
                    <a:pt x="461783" y="413212"/>
                  </a:lnTo>
                  <a:cubicBezTo>
                    <a:pt x="461783" y="426094"/>
                    <a:pt x="456666" y="438448"/>
                    <a:pt x="447557" y="447557"/>
                  </a:cubicBezTo>
                  <a:cubicBezTo>
                    <a:pt x="438448" y="456666"/>
                    <a:pt x="426094" y="461783"/>
                    <a:pt x="413212" y="461783"/>
                  </a:cubicBezTo>
                  <a:lnTo>
                    <a:pt x="48571" y="461783"/>
                  </a:lnTo>
                  <a:cubicBezTo>
                    <a:pt x="21746" y="461783"/>
                    <a:pt x="0" y="440037"/>
                    <a:pt x="0" y="413212"/>
                  </a:cubicBezTo>
                  <a:lnTo>
                    <a:pt x="0" y="48571"/>
                  </a:lnTo>
                  <a:cubicBezTo>
                    <a:pt x="0" y="35689"/>
                    <a:pt x="5117" y="23335"/>
                    <a:pt x="14226" y="14226"/>
                  </a:cubicBezTo>
                  <a:cubicBezTo>
                    <a:pt x="23335" y="5117"/>
                    <a:pt x="35689" y="0"/>
                    <a:pt x="48571" y="0"/>
                  </a:cubicBezTo>
                  <a:close/>
                </a:path>
              </a:pathLst>
            </a:custGeom>
            <a:solidFill>
              <a:srgbClr val="7AC0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 txBox="1"/>
            <p:nvPr/>
          </p:nvSpPr>
          <p:spPr>
            <a:xfrm>
              <a:off x="0" y="-38100"/>
              <a:ext cx="461783" cy="4998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9"/>
          <p:cNvSpPr/>
          <p:nvPr/>
        </p:nvSpPr>
        <p:spPr>
          <a:xfrm>
            <a:off x="15722489" y="5825290"/>
            <a:ext cx="942857" cy="955012"/>
          </a:xfrm>
          <a:custGeom>
            <a:rect b="b" l="l" r="r" t="t"/>
            <a:pathLst>
              <a:path extrusionOk="0" h="955012" w="942857">
                <a:moveTo>
                  <a:pt x="0" y="0"/>
                </a:moveTo>
                <a:lnTo>
                  <a:pt x="942857" y="0"/>
                </a:lnTo>
                <a:lnTo>
                  <a:pt x="942857" y="955012"/>
                </a:lnTo>
                <a:lnTo>
                  <a:pt x="0" y="955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9"/>
          <p:cNvSpPr txBox="1"/>
          <p:nvPr/>
        </p:nvSpPr>
        <p:spPr>
          <a:xfrm>
            <a:off x="14418978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05" name="Google Shape;305;p9"/>
          <p:cNvSpPr txBox="1"/>
          <p:nvPr/>
        </p:nvSpPr>
        <p:spPr>
          <a:xfrm>
            <a:off x="2197947" y="375753"/>
            <a:ext cx="11921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Lien vers la compétence suivante</a:t>
            </a:r>
            <a:endParaRPr/>
          </a:p>
        </p:txBody>
      </p:sp>
      <p:sp>
        <p:nvSpPr>
          <p:cNvPr id="306" name="Google Shape;306;p9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7" name="Google Shape;307;p9"/>
          <p:cNvCxnSpPr/>
          <p:nvPr/>
        </p:nvCxnSpPr>
        <p:spPr>
          <a:xfrm>
            <a:off x="3073707" y="158205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8" name="Google Shape;308;p9"/>
          <p:cNvSpPr/>
          <p:nvPr/>
        </p:nvSpPr>
        <p:spPr>
          <a:xfrm>
            <a:off x="944638" y="4106516"/>
            <a:ext cx="5566810" cy="3477125"/>
          </a:xfrm>
          <a:custGeom>
            <a:rect b="b" l="l" r="r" t="t"/>
            <a:pathLst>
              <a:path extrusionOk="0" h="3477125" w="5566810">
                <a:moveTo>
                  <a:pt x="0" y="0"/>
                </a:moveTo>
                <a:lnTo>
                  <a:pt x="5566810" y="0"/>
                </a:lnTo>
                <a:lnTo>
                  <a:pt x="5566810" y="3477125"/>
                </a:lnTo>
                <a:lnTo>
                  <a:pt x="0" y="3477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 txBox="1"/>
          <p:nvPr/>
        </p:nvSpPr>
        <p:spPr>
          <a:xfrm>
            <a:off x="6897101" y="5572650"/>
            <a:ext cx="882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👉 Compétence suivante : Utiliser les fonctions mathématiques (ARRONDI, ENT).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9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12" name="Google Shape;312;p9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13" name="Google Shape;313;p9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14" name="Google Shape;314;p9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15" name="Google Shape;315;p9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16" name="Google Shape;316;p9"/>
          <p:cNvSpPr/>
          <p:nvPr/>
        </p:nvSpPr>
        <p:spPr>
          <a:xfrm>
            <a:off x="14497668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17" name="Google Shape;317;p9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318" name="Google Shape;318;p9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